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304" r:id="rId4"/>
    <p:sldId id="30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57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21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97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05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49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23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3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54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05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1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E7EA0-7969-4BE5-9F2A-6B29F4346DF3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A7DF7-BD54-4064-84C5-34414DFB3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60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Shromáždění delegátů sborů</a:t>
            </a:r>
            <a:br>
              <a:rPr lang="cs-CZ" sz="4000" b="1" cap="all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4000" b="1" cap="all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okresu Břeclav</a:t>
            </a:r>
            <a:endParaRPr lang="cs-CZ" cap="all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372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Zpráva o hospodaření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 rok 2021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48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1600" b="1" dirty="0"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endParaRPr lang="cs-CZ" sz="1600" b="1" dirty="0"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20.března 2022, Velké Bílovice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734291" y="1690688"/>
            <a:ext cx="10619509" cy="0"/>
          </a:xfrm>
          <a:prstGeom prst="line">
            <a:avLst/>
          </a:prstGeom>
          <a:ln w="254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80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000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latin typeface="Cambria" panose="02040503050406030204" pitchFamily="18" charset="0"/>
                <a:ea typeface="Cambria" panose="02040503050406030204" pitchFamily="18" charset="0"/>
              </a:rPr>
              <a:t>Finanční prostředky - </a:t>
            </a:r>
            <a:r>
              <a:rPr lang="cs-CZ" sz="5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PŘÍJMY</a:t>
            </a:r>
            <a:endParaRPr lang="cs-CZ" sz="5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37309" y="1406768"/>
            <a:ext cx="10619509" cy="54512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37309" y="1261198"/>
            <a:ext cx="10619509" cy="0"/>
          </a:xfrm>
          <a:prstGeom prst="line">
            <a:avLst/>
          </a:prstGeom>
          <a:ln w="254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BC34092-5E46-491F-9F2F-F06555765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9873"/>
              </p:ext>
            </p:extLst>
          </p:nvPr>
        </p:nvGraphicFramePr>
        <p:xfrm>
          <a:off x="620785" y="1493517"/>
          <a:ext cx="10654278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7400">
                  <a:extLst>
                    <a:ext uri="{9D8B030D-6E8A-4147-A177-3AD203B41FA5}">
                      <a16:colId xmlns:a16="http://schemas.microsoft.com/office/drawing/2014/main" val="891933406"/>
                    </a:ext>
                  </a:extLst>
                </a:gridCol>
                <a:gridCol w="2876878">
                  <a:extLst>
                    <a:ext uri="{9D8B030D-6E8A-4147-A177-3AD203B41FA5}">
                      <a16:colId xmlns:a16="http://schemas.microsoft.com/office/drawing/2014/main" val="1889419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Příjem z členských příspěvků od SDH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304 100,00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87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Provize od HVP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20 353,00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838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Dotace  MV a MŠ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132 850,00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642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Dotace z JmK na kancelář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50 000,00 Kč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660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Tržby z prodeje hasičského zboží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13 068,00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89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Ostatní příjmy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26 702,16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16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856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14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86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0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Celkem příjmy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32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547 073,16 Kč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8485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89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00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latin typeface="Cambria" panose="02040503050406030204" pitchFamily="18" charset="0"/>
                <a:ea typeface="Cambria" panose="02040503050406030204" pitchFamily="18" charset="0"/>
              </a:rPr>
              <a:t>Finanční prostředky - </a:t>
            </a:r>
            <a:r>
              <a:rPr lang="cs-CZ" sz="5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VÝDAJE</a:t>
            </a:r>
            <a:endParaRPr lang="cs-CZ" sz="5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37309" y="1406768"/>
            <a:ext cx="10619509" cy="54512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37309" y="1261198"/>
            <a:ext cx="10619509" cy="0"/>
          </a:xfrm>
          <a:prstGeom prst="line">
            <a:avLst/>
          </a:prstGeom>
          <a:ln w="254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BC34092-5E46-491F-9F2F-F06555765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414003"/>
              </p:ext>
            </p:extLst>
          </p:nvPr>
        </p:nvGraphicFramePr>
        <p:xfrm>
          <a:off x="619063" y="1493517"/>
          <a:ext cx="10656000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9122">
                  <a:extLst>
                    <a:ext uri="{9D8B030D-6E8A-4147-A177-3AD203B41FA5}">
                      <a16:colId xmlns:a16="http://schemas.microsoft.com/office/drawing/2014/main" val="891933406"/>
                    </a:ext>
                  </a:extLst>
                </a:gridCol>
                <a:gridCol w="2876878">
                  <a:extLst>
                    <a:ext uri="{9D8B030D-6E8A-4147-A177-3AD203B41FA5}">
                      <a16:colId xmlns:a16="http://schemas.microsoft.com/office/drawing/2014/main" val="1889419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Odvod členských příspěvků na SH ČMS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36 940,00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87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Pronájem kanceláře + poplatky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76 664,00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32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Hasičské zboží + ostatní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183 317,58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838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Opravy  + služby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74 950,72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642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Mzdové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20 100,00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660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Vzdělávání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71 620,10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856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929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14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kern="12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86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529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Celkem výdaje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32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463 592,40 Kč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8485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63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00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latin typeface="Cambria" panose="02040503050406030204" pitchFamily="18" charset="0"/>
                <a:ea typeface="Cambria" panose="02040503050406030204" pitchFamily="18" charset="0"/>
              </a:rPr>
              <a:t>Finanční prostředky - </a:t>
            </a:r>
            <a:r>
              <a:rPr lang="cs-CZ" sz="5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PŘEHLED</a:t>
            </a:r>
            <a:endParaRPr lang="cs-CZ" sz="5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37309" y="1406768"/>
            <a:ext cx="10619509" cy="54512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37309" y="1261198"/>
            <a:ext cx="10619509" cy="0"/>
          </a:xfrm>
          <a:prstGeom prst="line">
            <a:avLst/>
          </a:prstGeom>
          <a:ln w="254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BC34092-5E46-491F-9F2F-F06555765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00981"/>
              </p:ext>
            </p:extLst>
          </p:nvPr>
        </p:nvGraphicFramePr>
        <p:xfrm>
          <a:off x="680484" y="1618641"/>
          <a:ext cx="10576334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5776">
                  <a:extLst>
                    <a:ext uri="{9D8B030D-6E8A-4147-A177-3AD203B41FA5}">
                      <a16:colId xmlns:a16="http://schemas.microsoft.com/office/drawing/2014/main" val="891933406"/>
                    </a:ext>
                  </a:extLst>
                </a:gridCol>
                <a:gridCol w="2957317">
                  <a:extLst>
                    <a:ext uri="{9D8B030D-6E8A-4147-A177-3AD203B41FA5}">
                      <a16:colId xmlns:a16="http://schemas.microsoft.com/office/drawing/2014/main" val="3828840242"/>
                    </a:ext>
                  </a:extLst>
                </a:gridCol>
                <a:gridCol w="2973241">
                  <a:extLst>
                    <a:ext uri="{9D8B030D-6E8A-4147-A177-3AD203B41FA5}">
                      <a16:colId xmlns:a16="http://schemas.microsoft.com/office/drawing/2014/main" val="1889419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Pokladna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Bankovní účet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87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Stav k 1.1.2021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2 388,00 </a:t>
                      </a:r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Kč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 202 012,62 Kč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26532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Stav k 31.12.2021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4 404,00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 306 625,78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1838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Celkový stav k 31.12.2021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311 029,78 Kč</a:t>
                      </a:r>
                      <a:endParaRPr lang="cs-CZ" sz="2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cs-CZ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642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660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Hospodaření v roce 2021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83 480,76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cs-CZ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161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5741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5073</TotalTime>
  <Words>160</Words>
  <Application>Microsoft Office PowerPoint</Application>
  <PresentationFormat>Širokoúhlá obrazovka</PresentationFormat>
  <Paragraphs>52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Verdana</vt:lpstr>
      <vt:lpstr>Motiv Office</vt:lpstr>
      <vt:lpstr>Shromáždění delegátů sborů okresu Břeclav</vt:lpstr>
      <vt:lpstr>Finanční prostředky - PŘÍJMY</vt:lpstr>
      <vt:lpstr>Finanční prostředky - VÝDAJE</vt:lpstr>
      <vt:lpstr>Finanční prostředky - PŘEHLED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Sbor dobrovolných hasičů Novosedly</dc:title>
  <dc:creator>Jaromír Mikuška</dc:creator>
  <cp:lastModifiedBy>Jaromír Mikuška</cp:lastModifiedBy>
  <cp:revision>128</cp:revision>
  <dcterms:created xsi:type="dcterms:W3CDTF">2017-01-02T17:02:17Z</dcterms:created>
  <dcterms:modified xsi:type="dcterms:W3CDTF">2022-03-19T19:40:08Z</dcterms:modified>
</cp:coreProperties>
</file>